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36"/>
  </p:notesMasterIdLst>
  <p:sldIdLst>
    <p:sldId id="257" r:id="rId2"/>
    <p:sldId id="259" r:id="rId3"/>
    <p:sldId id="307" r:id="rId4"/>
    <p:sldId id="308" r:id="rId5"/>
    <p:sldId id="283" r:id="rId6"/>
    <p:sldId id="267" r:id="rId7"/>
    <p:sldId id="282" r:id="rId8"/>
    <p:sldId id="303" r:id="rId9"/>
    <p:sldId id="304" r:id="rId10"/>
    <p:sldId id="305" r:id="rId11"/>
    <p:sldId id="311" r:id="rId12"/>
    <p:sldId id="284" r:id="rId13"/>
    <p:sldId id="287" r:id="rId14"/>
    <p:sldId id="292" r:id="rId15"/>
    <p:sldId id="309" r:id="rId16"/>
    <p:sldId id="289" r:id="rId17"/>
    <p:sldId id="310" r:id="rId18"/>
    <p:sldId id="290" r:id="rId19"/>
    <p:sldId id="312" r:id="rId20"/>
    <p:sldId id="291" r:id="rId21"/>
    <p:sldId id="293" r:id="rId22"/>
    <p:sldId id="313" r:id="rId23"/>
    <p:sldId id="294" r:id="rId24"/>
    <p:sldId id="295" r:id="rId25"/>
    <p:sldId id="296" r:id="rId26"/>
    <p:sldId id="298" r:id="rId27"/>
    <p:sldId id="314" r:id="rId28"/>
    <p:sldId id="297" r:id="rId29"/>
    <p:sldId id="299" r:id="rId30"/>
    <p:sldId id="315" r:id="rId31"/>
    <p:sldId id="301" r:id="rId32"/>
    <p:sldId id="302" r:id="rId33"/>
    <p:sldId id="274" r:id="rId34"/>
    <p:sldId id="306" r:id="rId35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08서울남산체 B" panose="02020603020101020101" pitchFamily="18" charset="-127"/>
      <p:regular r:id="rId43"/>
    </p:embeddedFont>
    <p:embeddedFont>
      <p:font typeface="서울남산 장체BL" panose="02020603020101020101" pitchFamily="18" charset="-127"/>
      <p:regular r:id="rId44"/>
    </p:embeddedFont>
    <p:embeddedFont>
      <p:font typeface="나눔고딕 ExtraBold" panose="020B0600000101010101" charset="-127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08서울남산체 EB" panose="02020603020101020101" pitchFamily="18" charset="-127"/>
      <p:regular r:id="rId48"/>
    </p:embeddedFont>
    <p:embeddedFont>
      <p:font typeface="08서울한강체 M" panose="02020603020101020101" pitchFamily="18" charset="-127"/>
      <p:regular r:id="rId49"/>
    </p:embeddedFont>
    <p:embeddedFont>
      <p:font typeface="나눔스퀘어_ac ExtraBold" panose="020B0600000101010101" pitchFamily="50" charset="-127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4B62"/>
    <a:srgbClr val="FFD5DA"/>
    <a:srgbClr val="FF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20" autoAdjust="0"/>
  </p:normalViewPr>
  <p:slideViewPr>
    <p:cSldViewPr snapToObjects="1" showGuides="1">
      <p:cViewPr varScale="1">
        <p:scale>
          <a:sx n="87" d="100"/>
          <a:sy n="87" d="100"/>
        </p:scale>
        <p:origin x="1315" y="77"/>
      </p:cViewPr>
      <p:guideLst>
        <p:guide orient="horz" pos="2160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393A8-633A-44BC-88CE-FCA3A15FDEAB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54A2B-6412-4D58-A6C1-BD0167DA10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7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03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458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86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035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80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122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82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465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226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00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18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84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68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830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402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41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018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832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827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89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52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04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93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12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444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540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126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5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1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1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52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8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77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8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4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0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6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7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27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0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28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34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45AA-E039-4E57-8F7F-F37FFD3EA154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1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56691" y="2708920"/>
            <a:ext cx="5760640" cy="933402"/>
            <a:chOff x="1763688" y="2980679"/>
            <a:chExt cx="5760640" cy="933402"/>
          </a:xfrm>
        </p:grpSpPr>
        <p:sp>
          <p:nvSpPr>
            <p:cNvPr id="5" name="직사각형 4"/>
            <p:cNvSpPr/>
            <p:nvPr/>
          </p:nvSpPr>
          <p:spPr>
            <a:xfrm flipH="1">
              <a:off x="1763688" y="2983320"/>
              <a:ext cx="144000" cy="930761"/>
            </a:xfrm>
            <a:prstGeom prst="rect">
              <a:avLst/>
            </a:prstGeom>
            <a:solidFill>
              <a:srgbClr val="FD4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78367" y="2980679"/>
              <a:ext cx="3059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2019 </a:t>
              </a:r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Collathon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7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조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07704" y="3267750"/>
              <a:ext cx="5472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자영업자를 위한 영업 도우미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 flipH="1">
              <a:off x="7380328" y="2983320"/>
              <a:ext cx="144000" cy="930761"/>
            </a:xfrm>
            <a:prstGeom prst="rect">
              <a:avLst/>
            </a:prstGeom>
            <a:solidFill>
              <a:srgbClr val="FD4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 rot="20900191">
            <a:off x="864497" y="2053149"/>
            <a:ext cx="1469233" cy="51522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Ja </a:t>
            </a:r>
            <a:r>
              <a:rPr lang="ko-KR" altLang="en-US" sz="3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먹자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418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중간 발표 피드백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 인터뷰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08416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11450" y="4073161"/>
            <a:ext cx="2407125" cy="2784839"/>
            <a:chOff x="430365" y="3917087"/>
            <a:chExt cx="2407125" cy="278483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6300" r="77425" b="79001"/>
            <a:stretch/>
          </p:blipFill>
          <p:spPr>
            <a:xfrm>
              <a:off x="430365" y="3917087"/>
              <a:ext cx="2407125" cy="2592288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755576" y="6301816"/>
              <a:ext cx="1492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자영업자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B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907704" y="1547147"/>
            <a:ext cx="5976664" cy="2420396"/>
            <a:chOff x="1691680" y="1597646"/>
            <a:chExt cx="6767896" cy="2523558"/>
          </a:xfrm>
        </p:grpSpPr>
        <p:sp>
          <p:nvSpPr>
            <p:cNvPr id="19" name="TextBox 18"/>
            <p:cNvSpPr txBox="1"/>
            <p:nvPr/>
          </p:nvSpPr>
          <p:spPr>
            <a:xfrm>
              <a:off x="2591614" y="2191254"/>
              <a:ext cx="49680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자리 예약 기능에 긍정적 반응</a:t>
              </a:r>
              <a:endPara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자영업자는 결국 영업하는 사람이기 때문에 </a:t>
              </a:r>
              <a:endPara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'</a:t>
              </a:r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매출 활성화</a:t>
              </a:r>
              <a:r>
                <a:rPr lang="en-US" altLang="ko-KR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＇</a:t>
              </a:r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 가장 중요</a:t>
              </a:r>
              <a:r>
                <a:rPr lang="en-US" altLang="ko-KR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 </a:t>
              </a:r>
            </a:p>
            <a:p>
              <a:r>
                <a:rPr lang="en-US" altLang="ko-KR" sz="20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</a:t>
              </a:r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이런 기능 추가되면</a:t>
              </a:r>
              <a:r>
                <a:rPr lang="en-US" altLang="ko-KR" sz="20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좋을 것 같음</a:t>
              </a:r>
              <a:endPara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" name="타원형 설명선 3"/>
            <p:cNvSpPr/>
            <p:nvPr/>
          </p:nvSpPr>
          <p:spPr>
            <a:xfrm>
              <a:off x="1691680" y="1597646"/>
              <a:ext cx="6767896" cy="2523558"/>
            </a:xfrm>
            <a:prstGeom prst="wedgeEllipseCallout">
              <a:avLst>
                <a:gd name="adj1" fmla="val -16048"/>
                <a:gd name="adj2" fmla="val 61214"/>
              </a:avLst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9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pic>
        <p:nvPicPr>
          <p:cNvPr id="2" name="고객 인트로-예약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698" y="1556792"/>
            <a:ext cx="8907408" cy="50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482493" y="2072645"/>
            <a:ext cx="4305987" cy="1448488"/>
            <a:chOff x="6462661" y="2097323"/>
            <a:chExt cx="4305987" cy="14484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2255819" cy="288810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16385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카테고리 선택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43059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한식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국수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치킨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고기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디저트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일식의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다양한 카테고리 존재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050" name="Picture 2" descr="https://lh5.googleusercontent.com/OpI8pE_esUvd2S-gjk_Tk-fDYJ-ptZW0wT8cDxDLj4XHo-77WOcKYIjBIVnGQ80UUsPTOSYB2tbcdIm_mIqTL4ulcvbnNyRP6bZOqo_IxckEbZje5HB161BUudOdzFoSkXRQBYt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2" y="1752700"/>
            <a:ext cx="1933116" cy="398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1858" y="585868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메인 화면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50901" y="1752700"/>
            <a:ext cx="2410427" cy="4482861"/>
            <a:chOff x="2195736" y="1745158"/>
            <a:chExt cx="2410427" cy="4482861"/>
          </a:xfrm>
        </p:grpSpPr>
        <p:pic>
          <p:nvPicPr>
            <p:cNvPr id="13" name="Picture 2" descr="https://lh3.googleusercontent.com/uuL_v-ibS8qAxZv_xb0qwCwVWh6MkiQ7BVA1B2WmJoSstocezZRxw4H5JnriF9xoahSLuk0_yiWnRLWCuzj2BDwgVjzC3wnBSx7qV_g1NIJN7M6mFNzLWRUzvqWUJ72sessP16f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4017" y="1745158"/>
              <a:ext cx="1933115" cy="3980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195736" y="5858687"/>
              <a:ext cx="2410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카테고리 별 가게 목록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485483" y="3939970"/>
            <a:ext cx="4669868" cy="1448488"/>
            <a:chOff x="6462661" y="2097323"/>
            <a:chExt cx="4669868" cy="14484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1710653" cy="28881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11801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가게 선택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46698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카테고리에 따라 등록된 가게 리스트 확인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가게 이름과 대표 메뉴가 화면에 출력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64217" y="1772816"/>
            <a:ext cx="2352754" cy="4844651"/>
            <a:chOff x="364217" y="1772816"/>
            <a:chExt cx="2352754" cy="4844651"/>
          </a:xfrm>
        </p:grpSpPr>
        <p:pic>
          <p:nvPicPr>
            <p:cNvPr id="13314" name="Picture 2" descr="https://lh3.googleusercontent.com/vWA3AJ-imtpqpsk7znp3jS9gJ436EHeXbcaGyqMM2-D_pU_BmNRbGXFVlidJY4dNTQZi7xWWI35yOD-74FlNjrsjMNzHfz9i_afcTDHtSqdf-aQ_sxrs-YDtLscWQE0W-1BokJ5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17" y="1772816"/>
              <a:ext cx="2352754" cy="484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76498" y="5877796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가게 메뉴 목록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22104" y="1772816"/>
            <a:ext cx="2352754" cy="4844651"/>
            <a:chOff x="3222104" y="1772816"/>
            <a:chExt cx="2352754" cy="4844651"/>
          </a:xfrm>
        </p:grpSpPr>
        <p:pic>
          <p:nvPicPr>
            <p:cNvPr id="13316" name="Picture 4" descr="https://lh3.googleusercontent.com/vbIeAYjyfTRLygp756dfxWMOBo8lSrh4ozYondIy_stLcdPDykWCAkscpMVAerRwPMexoJeK9VULqxE7s2Fbx-Lcv6HPsEviUOFzv47EJ50b5tlAiT6fMcBEWrJ7t387kdWtvD7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104" y="1772816"/>
              <a:ext cx="2352754" cy="484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891798" y="5877796"/>
              <a:ext cx="1013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타임세일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228184" y="1772815"/>
            <a:ext cx="2352754" cy="4844651"/>
            <a:chOff x="6228184" y="1772815"/>
            <a:chExt cx="2352754" cy="4844651"/>
          </a:xfrm>
        </p:grpSpPr>
        <p:pic>
          <p:nvPicPr>
            <p:cNvPr id="13318" name="Picture 6" descr="https://lh4.googleusercontent.com/neuhUAjgfkVfqVWUZOCjeuE9UJDiLBxXt1W_WjEuaq7vvBd0q0AEGAyGQ6ByOh9prNSWskyB7TLUzi4ntkyTzEt5V5VeT5pljKjiTArex-uVUC3HyD5LwKZVfJgbJaZEMdhOOg3Q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1772815"/>
              <a:ext cx="2352754" cy="484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897878" y="5877796"/>
              <a:ext cx="1013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찜 등록</a:t>
              </a:r>
              <a:endPara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5029518" y="2924944"/>
            <a:ext cx="648072" cy="122413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339752" y="2276872"/>
            <a:ext cx="511126" cy="57606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213002" y="2276872"/>
            <a:ext cx="511126" cy="57606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588309" y="2946590"/>
            <a:ext cx="3595856" cy="1140712"/>
            <a:chOff x="6462661" y="2097323"/>
            <a:chExt cx="3595856" cy="11407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1912777" cy="288810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1492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찜 목록 확인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35958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찜 가게 목록 및 가게 정보 확인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59587" y="1641561"/>
            <a:ext cx="3928437" cy="4883783"/>
            <a:chOff x="859587" y="1641561"/>
            <a:chExt cx="3928437" cy="488378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587" y="1641561"/>
              <a:ext cx="2375894" cy="48837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347864" y="6156012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찜목록</a:t>
              </a:r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확인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pic>
        <p:nvPicPr>
          <p:cNvPr id="2" name="고객 핸디오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751" y="1628800"/>
            <a:ext cx="883298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267780" y="2097325"/>
            <a:ext cx="5269391" cy="1448488"/>
            <a:chOff x="6462661" y="2097323"/>
            <a:chExt cx="5269391" cy="14484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2255819" cy="288810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17139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 시간 선택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526939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테이블 없는 가게의 경우 핸디 오더 예약만 가능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 시간은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시간 단위로 선택 가능 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47040" y="1752700"/>
            <a:ext cx="4099868" cy="4847596"/>
            <a:chOff x="347040" y="1752700"/>
            <a:chExt cx="4099868" cy="4847596"/>
          </a:xfrm>
        </p:grpSpPr>
        <p:pic>
          <p:nvPicPr>
            <p:cNvPr id="11266" name="Picture 2" descr="https://lh5.googleusercontent.com/xPdwqq0-Eu-KdZVdSsGfIR1DmvgAsZwxITr-el8cm0QrVQm5D8QZ1EwpTRArN6gdrm19Sq5LhZYmrmEd6WLPaX6A6F3YU30Wl5XeJ0lZ8ywBC9wqY0UFSFpsgw_w7B7xTwBP9Kq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40" y="1752700"/>
              <a:ext cx="2352754" cy="484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756561" y="6230964"/>
              <a:ext cx="1690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핸디 오더 예약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311733" y="3867707"/>
            <a:ext cx="4301177" cy="1140712"/>
            <a:chOff x="6462661" y="4429535"/>
            <a:chExt cx="4301177" cy="11407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5" y="4665819"/>
              <a:ext cx="2296434" cy="28881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4610169"/>
              <a:ext cx="17267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구매 수량 선택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4429535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5170137"/>
              <a:ext cx="43011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남은 수량보다 더 많이 구매할 수 없음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7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pic>
        <p:nvPicPr>
          <p:cNvPr id="2" name="고객 테이블예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44" y="1556792"/>
            <a:ext cx="8958335" cy="50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4033" y="1752700"/>
            <a:ext cx="2362938" cy="4885302"/>
            <a:chOff x="354033" y="1752700"/>
            <a:chExt cx="2362938" cy="4885302"/>
          </a:xfrm>
        </p:grpSpPr>
        <p:pic>
          <p:nvPicPr>
            <p:cNvPr id="10242" name="Picture 2" descr="https://lh3.googleusercontent.com/5C-VOd6xJoNoHvNqYaXe12m1nLLXG_Oq9S6UOtDKg4m1ne85ID5uVuHOPV_IixPWk1Rs5NbloVruxU0E6lBpjlOV6ocSPHd5WQl2Xl_l595clpCXA7Qsri48WUZpCv88ZvYQz2A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33" y="1752700"/>
              <a:ext cx="2362938" cy="486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99592" y="6268670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테이블 예약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185632" y="3337372"/>
            <a:ext cx="4301177" cy="1140712"/>
            <a:chOff x="6462661" y="4429535"/>
            <a:chExt cx="4301177" cy="114071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5" y="4665819"/>
              <a:ext cx="2296434" cy="28881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4610169"/>
              <a:ext cx="17267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구매 수량 선택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4429535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5170137"/>
              <a:ext cx="43011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남은 수량보다 더 많이 구매할 수 없음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141679" y="1566990"/>
            <a:ext cx="6038833" cy="1756265"/>
            <a:chOff x="6462661" y="2097323"/>
            <a:chExt cx="6038833" cy="175626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2255819" cy="288810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17139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 시간 선택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603883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테이블 있는 가게의 경우 테이블 예약과 핸디 오더 예약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둘 다 가능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 시간은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시간 단위로 선택 가능 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182228" y="4697071"/>
            <a:ext cx="5176417" cy="1756265"/>
            <a:chOff x="6462661" y="4429535"/>
            <a:chExt cx="5176417" cy="175626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5" y="4665819"/>
              <a:ext cx="1921882" cy="28881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4610169"/>
              <a:ext cx="13981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테이블 선택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4429535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03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5170137"/>
              <a:ext cx="517641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테이블 인원수에 맞게 개수 설정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테이블 잔여가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 경우 테이블 예약 불가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핸디 오더를 원할 경우 테이블 개수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으로 설정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0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pic>
        <p:nvPicPr>
          <p:cNvPr id="2" name="고객 예약취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30" y="1510272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0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72716"/>
            <a:ext cx="18002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98884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1/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프로젝트 개요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2618912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2/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개발 배경 및 목적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3248982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중간 발표 피드백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3879052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주요 시스템 기능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설명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4509122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5/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개선방향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093296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자영업자를 위한 영업 도우미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(Ja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먹자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707904" y="2128038"/>
            <a:ext cx="4834978" cy="1140712"/>
            <a:chOff x="6462661" y="2097323"/>
            <a:chExt cx="4834978" cy="11407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1689959" cy="288810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12073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 확인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48349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예약한 가게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시간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메뉴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수량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테이블 확인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51857" y="3898420"/>
            <a:ext cx="4411785" cy="1140712"/>
            <a:chOff x="6462661" y="4429535"/>
            <a:chExt cx="4411785" cy="11407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5" y="4665819"/>
              <a:ext cx="1792377" cy="28881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4610169"/>
              <a:ext cx="11849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 취소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4429535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5170137"/>
              <a:ext cx="44117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 시간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시간 전에는 예약 취소 불가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1130" y="1742291"/>
            <a:ext cx="3944761" cy="4855061"/>
            <a:chOff x="571130" y="1742291"/>
            <a:chExt cx="3944761" cy="4855061"/>
          </a:xfrm>
        </p:grpSpPr>
        <p:sp>
          <p:nvSpPr>
            <p:cNvPr id="4" name="TextBox 3"/>
            <p:cNvSpPr txBox="1"/>
            <p:nvPr/>
          </p:nvSpPr>
          <p:spPr>
            <a:xfrm>
              <a:off x="3075731" y="6182757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 확인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130" y="1742291"/>
              <a:ext cx="2361922" cy="4855061"/>
            </a:xfrm>
            <a:prstGeom prst="rect">
              <a:avLst/>
            </a:prstGeom>
          </p:spPr>
        </p:pic>
      </p:grpSp>
      <p:sp>
        <p:nvSpPr>
          <p:cNvPr id="8" name="모서리가 둥근 직사각형 7"/>
          <p:cNvSpPr/>
          <p:nvPr/>
        </p:nvSpPr>
        <p:spPr>
          <a:xfrm>
            <a:off x="2253928" y="5157192"/>
            <a:ext cx="622023" cy="43204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253927" y="3863030"/>
            <a:ext cx="622023" cy="43204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644008" y="3097124"/>
            <a:ext cx="4015843" cy="1448488"/>
            <a:chOff x="6462661" y="2097323"/>
            <a:chExt cx="4015843" cy="14484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2255819" cy="288810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17411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 취소 알림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40158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자영업자쪽에서 예약을 취소한 경우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고객에게 알림 메시지 보냄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16386" name="Picture 2" descr="https://lh4.googleusercontent.com/VZca3VnqnnlstjOvdKR5Vuhb9UGIhR-yqMJ5h2XGjHPI5eCA1NEaLv7i602oRjwDhrKVGSfUgq1OgAtnpLzzFjkZVbBFwaD4QktumTAxOqtkZNBQHaSN2huzIo8UqmX3k4MxiDy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67"/>
          <a:stretch/>
        </p:blipFill>
        <p:spPr bwMode="auto">
          <a:xfrm>
            <a:off x="251520" y="2288712"/>
            <a:ext cx="3936188" cy="322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6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716428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pic>
        <p:nvPicPr>
          <p:cNvPr id="2" name="자영업자 인트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55" y="1556792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716428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19872" y="3027304"/>
            <a:ext cx="5333511" cy="1448488"/>
            <a:chOff x="6462661" y="2097323"/>
            <a:chExt cx="5333511" cy="144848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2255819" cy="288810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17491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가게 목록 출력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533351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아이디에 따른 자영업자의 소유 가게 목록 출력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가게 이름 클릭 시 가게 상세 정보 페이지로 이동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0250" y="1713876"/>
            <a:ext cx="5104463" cy="4844043"/>
            <a:chOff x="420250" y="1713876"/>
            <a:chExt cx="5104463" cy="4844043"/>
          </a:xfrm>
        </p:grpSpPr>
        <p:pic>
          <p:nvPicPr>
            <p:cNvPr id="15362" name="Picture 2" descr="https://lh4.googleusercontent.com/1Y9swAMqN9sK37kixJ3o64PUE7YfyihnjwAOHMVoVwU5u3CaBHxa8idpqciT0InqKCvgtjA1YZe5NRVcxkkkoUs1_AyKCaElhVtR5TDmXqsxiRK1-t4mMzVCZtrrpg8S7mbAFhO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50" y="1713876"/>
              <a:ext cx="2566929" cy="4844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012509" y="6160490"/>
              <a:ext cx="2512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자영업자 소유 가게 목록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716428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367836" y="2782837"/>
            <a:ext cx="3736920" cy="2371818"/>
            <a:chOff x="6462661" y="2097323"/>
            <a:chExt cx="3736920" cy="237181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6"/>
              <a:ext cx="2527583" cy="309567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21371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가게 등록 및 삭제 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373692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가게 정보 입력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테이블 존재 여부 등록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 내역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타임세일하는 메뉴가 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존재할 경우 가게 삭제 불가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699792" y="1635308"/>
            <a:ext cx="2360872" cy="4861366"/>
            <a:chOff x="2987824" y="1772816"/>
            <a:chExt cx="2360872" cy="4861366"/>
          </a:xfrm>
        </p:grpSpPr>
        <p:pic>
          <p:nvPicPr>
            <p:cNvPr id="1028" name="Picture 4" descr="https://lh4.googleusercontent.com/NArC3y0dgzw9E0J-LeEqDmYl4XeOuG8REoPTT8WCzwewSAEk5u0uSiptab0zLeq79eq7iMexRkGFKeXJ0wcHQDMuQnqXnHyTAWYZBBxTVqCqtiJxlbli54tySIYk-zeenwilV_2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824" y="1772816"/>
              <a:ext cx="2360872" cy="486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611100" y="626485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가게 삭제</a:t>
              </a:r>
              <a:endPara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1538" y="1635308"/>
            <a:ext cx="2364989" cy="4861366"/>
            <a:chOff x="71538" y="1635308"/>
            <a:chExt cx="2364989" cy="486136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38" y="1635308"/>
              <a:ext cx="2364989" cy="486136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10070" y="612734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가게 등록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716428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89881" y="3016659"/>
            <a:ext cx="6261651" cy="1140712"/>
            <a:chOff x="6462661" y="2097323"/>
            <a:chExt cx="6261651" cy="114071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2255819" cy="288810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17540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가게 메뉴 확인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62616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자영업자가 등록한 메뉴 이름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가격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수량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세부 설명 확인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12" name="Picture 2" descr="https://lh5.googleusercontent.com/xPdwqq0-Eu-KdZVdSsGfIR1DmvgAsZwxITr-el8cm0QrVQm5D8QZ1EwpTRArN6gdrm19Sq5LhZYmrmEd6WLPaX6A6F3YU30Wl5XeJ0lZ8ywBC9wqY0UFSFpsgw_w7B7xTwBP9Kq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40" y="1752700"/>
            <a:ext cx="2352754" cy="484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326617" y="1748292"/>
            <a:ext cx="3566761" cy="4849060"/>
            <a:chOff x="326617" y="1748292"/>
            <a:chExt cx="3566761" cy="48490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617" y="1748292"/>
              <a:ext cx="2359003" cy="48490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741250" y="6228019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메뉴 확인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7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716428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24128" y="3140968"/>
            <a:ext cx="2654035" cy="1448488"/>
            <a:chOff x="6462661" y="2097323"/>
            <a:chExt cx="2654035" cy="144848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6"/>
              <a:ext cx="2527583" cy="309567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2127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메뉴 추가 및 삭제 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253306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하단의 버튼 클릭해 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메뉴 추가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삭제 가능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27512" y="1611402"/>
            <a:ext cx="2360872" cy="4904705"/>
            <a:chOff x="109286" y="1591969"/>
            <a:chExt cx="2360872" cy="4904705"/>
          </a:xfrm>
        </p:grpSpPr>
        <p:pic>
          <p:nvPicPr>
            <p:cNvPr id="3074" name="Picture 2" descr="https://lh4.googleusercontent.com/GxULE-A-VVIQwRLNIIx7htw9JFkyz0kLEXXAF3dxmmZGjB-uy1XJI7j0FUYfL3029r3wlo_y-oQJgGUKGtVMj_A5N8ZtHK8rQNAHY8nR6_3_u6WKQTxCztQJPhKb-fjBVDoRIPU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86" y="1591969"/>
              <a:ext cx="2360872" cy="4861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710070" y="612734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메뉴 추가</a:t>
              </a:r>
              <a:endPara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906610" y="1611402"/>
            <a:ext cx="2372279" cy="4904705"/>
            <a:chOff x="2688384" y="1591969"/>
            <a:chExt cx="2372279" cy="4904705"/>
          </a:xfrm>
        </p:grpSpPr>
        <p:pic>
          <p:nvPicPr>
            <p:cNvPr id="3076" name="Picture 4" descr="https://lh5.googleusercontent.com/BkVSXJrHWu8o6lgeFN3SGFs5WRC-mH7XhIeS4I8lI-3y_A0GFyZRV3DGODTJY3TEzTGAw_67X0L8N3F4-v-9Mq4y8cnncAzXANB7z8SAZlM2NBY9A-Uvg4-ELmWFISOg0MYPTu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384" y="1591969"/>
              <a:ext cx="2372279" cy="4884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323068" y="612734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메뉴 삭제</a:t>
              </a:r>
              <a:endPara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716428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pic>
        <p:nvPicPr>
          <p:cNvPr id="2" name="자영업자 타임세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884" y="1628800"/>
            <a:ext cx="896099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1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716428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322902" y="2097325"/>
            <a:ext cx="5464958" cy="2064041"/>
            <a:chOff x="6462661" y="2097323"/>
            <a:chExt cx="5464958" cy="20640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2255819" cy="288810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16385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타임세일 등록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546495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하루 재고량이 많이 남는 것을 방지하기 위해 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할인된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가격으로 타임세일 기능 적용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할인 가격이 적용되는 시간 설정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가격 할인율을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단위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: %)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설정하면 메뉴 가격 변경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366855" y="4255637"/>
            <a:ext cx="5338321" cy="1756265"/>
            <a:chOff x="6462661" y="4429535"/>
            <a:chExt cx="5338321" cy="17562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5" y="4665819"/>
              <a:ext cx="2296434" cy="28881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4610169"/>
              <a:ext cx="16385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타임세일 삭제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4429535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5170137"/>
              <a:ext cx="533832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[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타임세일 목록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]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에서 타임세일 내역 확인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타임세일 적용하지 않고자 하는 메뉴들을 선택해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타임세일 내역에서 삭제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467544" y="1731716"/>
            <a:ext cx="2332035" cy="4820819"/>
            <a:chOff x="467544" y="1731716"/>
            <a:chExt cx="2332035" cy="4820819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1731716"/>
              <a:ext cx="2332035" cy="479362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89430" y="6183203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타임세일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97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716428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32932" y="1633257"/>
            <a:ext cx="2358811" cy="4848667"/>
            <a:chOff x="2715630" y="1591970"/>
            <a:chExt cx="2358811" cy="484866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5630" y="1591970"/>
              <a:ext cx="2358811" cy="484866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955958" y="6071305"/>
              <a:ext cx="2000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타임세일 시간 선택</a:t>
              </a:r>
              <a:endPara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78647" y="1626131"/>
            <a:ext cx="2360871" cy="4861366"/>
            <a:chOff x="5681879" y="1591970"/>
            <a:chExt cx="2360871" cy="4861366"/>
          </a:xfrm>
        </p:grpSpPr>
        <p:pic>
          <p:nvPicPr>
            <p:cNvPr id="2054" name="Picture 6" descr="https://lh5.googleusercontent.com/rthk49yu3lWmG5ib4Z3MXVoFMTikvUDBHeMuwE05tEj8Td_3msdjUHKy0ePdJ5aGA6dg8qTSawc8cihEll7P1FoNgvF9nUaxxNhvo9WIosCzj9T3oDkHVCE4aB9qeRUxOUYE1i-v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1879" y="1591970"/>
              <a:ext cx="2360871" cy="486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6171267" y="6078431"/>
              <a:ext cx="1382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할인율 선택</a:t>
              </a:r>
              <a:endPara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472" y="1633257"/>
            <a:ext cx="2368609" cy="486880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83602" y="6132734"/>
            <a:ext cx="169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타임 세일 목록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8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244" y="3212976"/>
            <a:ext cx="5502358" cy="301712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505894"/>
            <a:ext cx="549425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716428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pic>
        <p:nvPicPr>
          <p:cNvPr id="2" name="자영업자 예약확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72" y="1556792"/>
            <a:ext cx="8954107" cy="50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5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716428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pic>
        <p:nvPicPr>
          <p:cNvPr id="5122" name="Picture 2" descr="https://lh5.googleusercontent.com/cTzBshMfgYstUbXdq17V1e-y1x-GHhk22dfTxffX0bQBL8sjpV6D6A41lxVsrwVxDIlpG9AF_pJ6XwykH987qmanzujtMqM-izIOYoQ6PKEFyQT3KIFCvzuTz0qCfLdZdkzSDhg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5" y="1592040"/>
            <a:ext cx="2355503" cy="48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16661" y="6086302"/>
            <a:ext cx="153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예약 확인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08836" y="1585226"/>
            <a:ext cx="2360235" cy="4862607"/>
            <a:chOff x="3208836" y="1585226"/>
            <a:chExt cx="2360235" cy="4862607"/>
          </a:xfrm>
        </p:grpSpPr>
        <p:pic>
          <p:nvPicPr>
            <p:cNvPr id="5124" name="Picture 4" descr="https://lh5.googleusercontent.com/EhpIUXpVl-Lu_rNlUsVuybHYX1tiAltVgCQbds6LsFBfMN5Bwi3P9voY-I2HIK4LqzECPcKc5jLPcCNjnRUaNl4Uh1fsG9nKZzxRZ7qH0oF6G8gq1nlTmpNDCjee9aDiitq7N_P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836" y="1585226"/>
              <a:ext cx="2358812" cy="485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568638" y="6078501"/>
              <a:ext cx="2000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블랙리스트 등록</a:t>
              </a:r>
              <a:endPara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154551" y="1580986"/>
            <a:ext cx="2360871" cy="4866847"/>
            <a:chOff x="6154551" y="1580986"/>
            <a:chExt cx="2360871" cy="4866847"/>
          </a:xfrm>
        </p:grpSpPr>
        <p:pic>
          <p:nvPicPr>
            <p:cNvPr id="5126" name="Picture 6" descr="https://lh6.googleusercontent.com/32ide9T62_EJWMcifLDuNNv3v_mX_Zs3VRPgwSIEPeTHev_wxjrgb_aqzUMRF-LHIfOsMJnFuA8w54m9pR7AC1DIkZZe47hGIU6RHFH8i31fNtwkhl4F0ewMeeD1mZWCzG7Pz73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551" y="1580986"/>
              <a:ext cx="2360871" cy="4861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6246720" y="6078501"/>
              <a:ext cx="2176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블랙리스트 목록 확인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13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시스템 기능 및 설명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44420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644008" y="3097124"/>
            <a:ext cx="3579826" cy="1448488"/>
            <a:chOff x="6462661" y="2097323"/>
            <a:chExt cx="3579826" cy="14484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2255819" cy="288810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17411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 취소 알림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357982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고객이 예약을 취소한 경우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자영업자에게 알림 메시지 보냄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716428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pic>
        <p:nvPicPr>
          <p:cNvPr id="7170" name="Picture 2" descr="https://lh6.googleusercontent.com/pXS9YyxEcRKB10el24O7E_CMWM61JAOMr62Qiq0V5_Hu1ljoEWvMPLEEyJCj278h7_qXH1uyeme-vnupZwRBZtCHrEG4lKFxXbEKZEc6ZQWwvxCTM2EQF-LwYuyaEK7yL8UzXgK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2"/>
          <a:stretch/>
        </p:blipFill>
        <p:spPr bwMode="auto">
          <a:xfrm>
            <a:off x="281647" y="2311021"/>
            <a:ext cx="3912400" cy="32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475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개선방향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99792" y="404666"/>
            <a:ext cx="304760" cy="711099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6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188" y="1916832"/>
            <a:ext cx="81163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타임세일 기능 구체화</a:t>
            </a:r>
            <a:endParaRPr lang="en-US" altLang="ko-KR" sz="24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  <a:r>
              <a:rPr lang="ko-KR" altLang="en-US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</a:t>
            </a:r>
            <a:r>
              <a:rPr lang="en-US" altLang="ko-KR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샌드위치 구매 시 </a:t>
            </a:r>
            <a:r>
              <a:rPr lang="ko-KR" altLang="en-US" sz="24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아메리카노</a:t>
            </a:r>
            <a:r>
              <a:rPr lang="ko-KR" altLang="en-US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20% </a:t>
            </a:r>
            <a:r>
              <a:rPr lang="ko-KR" altLang="en-US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할인</a:t>
            </a:r>
            <a:endParaRPr lang="en-US" altLang="ko-KR" sz="24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sz="24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가게 특성에 맞게 메뉴</a:t>
            </a:r>
            <a:r>
              <a:rPr lang="en-US" altLang="ko-KR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수량 날짜 별로 등록할 수 있도록 개선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5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7443" y="1975908"/>
            <a:ext cx="47543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감사합니다</a:t>
            </a:r>
            <a:r>
              <a:rPr lang="en-US" altLang="ko-KR" sz="6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ctr"/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6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 &amp; A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270821"/>
            <a:ext cx="4248472" cy="24879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980728"/>
            <a:ext cx="4233113" cy="45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677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개요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56148"/>
            <a:ext cx="3635896" cy="6001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060927" y="2391060"/>
            <a:ext cx="5857694" cy="2308324"/>
            <a:chOff x="3275856" y="2348880"/>
            <a:chExt cx="5857694" cy="2308324"/>
          </a:xfrm>
        </p:grpSpPr>
        <p:sp>
          <p:nvSpPr>
            <p:cNvPr id="21" name="TextBox 20"/>
            <p:cNvSpPr txBox="1"/>
            <p:nvPr/>
          </p:nvSpPr>
          <p:spPr>
            <a:xfrm>
              <a:off x="3275856" y="2348880"/>
              <a:ext cx="58576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400" dirty="0" err="1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웨이팅이</a:t>
              </a:r>
              <a:r>
                <a:rPr lang="ko-KR" altLang="en-US" sz="24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4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r>
                <a:rPr lang="ko-KR" altLang="en-US" sz="24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시간 이상인 소문난 맛집을</a:t>
              </a:r>
              <a:endParaRPr lang="en-US" altLang="ko-KR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4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</a:t>
              </a:r>
              <a:r>
                <a:rPr lang="ko-KR" altLang="en-US" sz="24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기다리지 않고 서비스를 제공받을 수 있는</a:t>
              </a:r>
              <a:endParaRPr lang="en-US" altLang="ko-KR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4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</a:t>
              </a:r>
              <a:r>
                <a:rPr lang="ko-KR" altLang="en-US" sz="2400" dirty="0" smtClean="0">
                  <a:solidFill>
                    <a:srgbClr val="00B0F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고객과 소상공인을 위한 비즈니스 플랫폼</a:t>
              </a:r>
              <a:r>
                <a:rPr lang="en-US" altLang="ko-KR" sz="2400" dirty="0" smtClean="0">
                  <a:solidFill>
                    <a:srgbClr val="00B0F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</a:t>
              </a:r>
            </a:p>
            <a:p>
              <a:endPara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4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애플리케이션으로</a:t>
              </a:r>
              <a:r>
                <a:rPr lang="en-US" altLang="ko-KR" sz="24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4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자리 예약과 핸디 오더 </a:t>
              </a:r>
              <a:endPara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4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</a:t>
              </a:r>
              <a:r>
                <a:rPr lang="ko-KR" altLang="en-US" sz="24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서비스 이용</a:t>
              </a:r>
              <a:endParaRPr lang="en-US" altLang="ko-KR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5868145" y="3861048"/>
              <a:ext cx="1296144" cy="354683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7452320" y="3861048"/>
              <a:ext cx="1296144" cy="354683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5" y="1630204"/>
            <a:ext cx="2808312" cy="488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677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개요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소개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환경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56148"/>
            <a:ext cx="6804248" cy="6001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87095" y="1416159"/>
            <a:ext cx="1572866" cy="2306653"/>
            <a:chOff x="587095" y="1416159"/>
            <a:chExt cx="1572866" cy="23066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6300" r="77425" b="79001"/>
            <a:stretch/>
          </p:blipFill>
          <p:spPr>
            <a:xfrm>
              <a:off x="807033" y="1416159"/>
              <a:ext cx="1224136" cy="13183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587095" y="2707149"/>
              <a:ext cx="157286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진수연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서버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/ DB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구축 및 관리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261455" y="1416159"/>
            <a:ext cx="2853666" cy="2641739"/>
            <a:chOff x="2281071" y="1656420"/>
            <a:chExt cx="2853666" cy="26417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6300" r="77425" b="79001"/>
            <a:stretch/>
          </p:blipFill>
          <p:spPr>
            <a:xfrm>
              <a:off x="2483768" y="1656420"/>
              <a:ext cx="1224136" cy="13183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2281071" y="2974720"/>
              <a:ext cx="285366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김은지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안드로이드 앱과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서버 연결하여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데이터 송수신 기능 구현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87095" y="4381962"/>
            <a:ext cx="2951449" cy="2333963"/>
            <a:chOff x="4793679" y="1656420"/>
            <a:chExt cx="2951449" cy="233396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6300" r="77425" b="79001"/>
            <a:stretch/>
          </p:blipFill>
          <p:spPr>
            <a:xfrm>
              <a:off x="4996376" y="1656420"/>
              <a:ext cx="1224136" cy="13183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4793679" y="2974720"/>
              <a:ext cx="295144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서혜인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안드로이드의 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고객 기능 개발 및 디자인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261912" y="4364907"/>
            <a:ext cx="2342308" cy="2333963"/>
            <a:chOff x="6845998" y="1656420"/>
            <a:chExt cx="2342308" cy="233396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6300" r="77425" b="79001"/>
            <a:stretch/>
          </p:blipFill>
          <p:spPr>
            <a:xfrm>
              <a:off x="7048695" y="1656420"/>
              <a:ext cx="1224136" cy="13183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845998" y="2974720"/>
              <a:ext cx="234230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김예윤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안드로이드의 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자영업자 기능 개발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1026" name="Picture 2" descr="mysql 아이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64" y="1772703"/>
            <a:ext cx="1858482" cy="96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https://lh6.googleusercontent.com/hy--GQ7a5t279DdJ5uRnAN3HaIp1CM861zT2g0GTOXYCLaLk-lMpxiis6r9yMFXKMo5Ftd34Jehyyi89wcyzYjr9st64LZriFBa4iogMS8KZR8dLP_i-aj4WqXRlQa9inTxRTDBAzz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 b="14743"/>
          <a:stretch/>
        </p:blipFill>
        <p:spPr bwMode="auto">
          <a:xfrm>
            <a:off x="3708094" y="2734869"/>
            <a:ext cx="2291461" cy="7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Athf_bRsHg84UH9ChHqOsetg1Y_k1dTrmkVQLJWjCqHCTuZA_Z5qCJeQP728e6md_09J0KC6ha3109wzykAtg5KonbfRAaliAo5f_fBEZb_Me0cKh4rtkTF4ns-kGOwuy9d89sQem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07" y="4818829"/>
            <a:ext cx="1204890" cy="120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ìë°ì¤í¬ë¦½í¸ ë¡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3157"/>
            <a:ext cx="988082" cy="9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관련 이미지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0" t="4522" r="19672" b="3249"/>
          <a:stretch/>
        </p:blipFill>
        <p:spPr bwMode="auto">
          <a:xfrm>
            <a:off x="4632965" y="4565598"/>
            <a:ext cx="95531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475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배경 및 목적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39992" y="402930"/>
            <a:ext cx="360000" cy="75521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6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718" y="1988840"/>
            <a:ext cx="7820548" cy="279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소규모 자영업자가 사용자들의 다양한 상황에 빠르게 대응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고객이 직접 줄을 서지 않음으로써 시간 절약</a:t>
            </a:r>
            <a:r>
              <a:rPr lang="en-US" altLang="ko-KR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불편함 감소</a:t>
            </a:r>
            <a:endParaRPr lang="ko-KR" altLang="en-US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소규모 자영업자들의 안정적인 매출 유지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4860032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475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중간 발표 피드백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5472112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6005" y="1700808"/>
            <a:ext cx="6617517" cy="2371818"/>
            <a:chOff x="6462661" y="2097323"/>
            <a:chExt cx="6617517" cy="237181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4" y="2333607"/>
              <a:ext cx="2651842" cy="288810"/>
            </a:xfrm>
            <a:prstGeom prst="rect">
              <a:avLst/>
            </a:prstGeom>
            <a:solidFill>
              <a:srgbClr val="FD4B6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2277957"/>
              <a:ext cx="21499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자영업자 입장 고려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2097323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2837925"/>
              <a:ext cx="6617517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사람이 몰리는 시간에 가면 서비스가 엉망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예약을 했을 때 필요한 재료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인원 충원에 대한 서비스 고려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좌석 배치도 항상 변하기 때문에 실시간으로 사용하기 어려움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6005" y="4612879"/>
            <a:ext cx="3084499" cy="1140712"/>
            <a:chOff x="6462661" y="4429535"/>
            <a:chExt cx="3084499" cy="11407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DF7146-9150-4D29-B2C5-A508ADF50407}"/>
                </a:ext>
              </a:extLst>
            </p:cNvPr>
            <p:cNvSpPr/>
            <p:nvPr/>
          </p:nvSpPr>
          <p:spPr>
            <a:xfrm>
              <a:off x="6506615" y="4665819"/>
              <a:ext cx="1334091" cy="24871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0F4D94-8632-4083-9499-046C3D348B0B}"/>
                </a:ext>
              </a:extLst>
            </p:cNvPr>
            <p:cNvSpPr/>
            <p:nvPr/>
          </p:nvSpPr>
          <p:spPr>
            <a:xfrm>
              <a:off x="6989191" y="4610169"/>
              <a:ext cx="85151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인터뷰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9F4A91-3607-418B-A1B7-C8CFD3CCD485}"/>
                </a:ext>
              </a:extLst>
            </p:cNvPr>
            <p:cNvSpPr/>
            <p:nvPr/>
          </p:nvSpPr>
          <p:spPr>
            <a:xfrm>
              <a:off x="6462661" y="4429535"/>
              <a:ext cx="6679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02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6462661" y="5170137"/>
              <a:ext cx="30844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실제 자영업자 인터뷰 필요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068228" y="1518080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</a:t>
            </a:r>
            <a:r>
              <a:rPr lang="ko-KR" altLang="en-US" dirty="0" smtClean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테이블 예약의 경우 시간대 별 잔여 테이블에 따라  </a:t>
            </a:r>
            <a:endParaRPr lang="en-US" altLang="ko-KR" dirty="0" smtClean="0">
              <a:solidFill>
                <a:srgbClr val="0070C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예약 받을 수 있음</a:t>
            </a:r>
            <a:endParaRPr lang="en-US" altLang="ko-KR" dirty="0" smtClean="0">
              <a:solidFill>
                <a:srgbClr val="0070C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ko-KR" altLang="en-US" dirty="0" smtClean="0">
                <a:solidFill>
                  <a:srgbClr val="0070C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전날 재고를 등록함으로써 관리 가능</a:t>
            </a:r>
            <a:endParaRPr lang="ko-KR" altLang="en-US" dirty="0">
              <a:solidFill>
                <a:srgbClr val="0070C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 rot="20169048">
            <a:off x="3197548" y="2033725"/>
            <a:ext cx="763424" cy="344460"/>
          </a:xfrm>
          <a:prstGeom prst="rightArrow">
            <a:avLst>
              <a:gd name="adj1" fmla="val 50000"/>
              <a:gd name="adj2" fmla="val 6618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6200000">
            <a:off x="5564120" y="2605817"/>
            <a:ext cx="520461" cy="344460"/>
          </a:xfrm>
          <a:prstGeom prst="rightArrow">
            <a:avLst>
              <a:gd name="adj1" fmla="val 50000"/>
              <a:gd name="adj2" fmla="val 6618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847870" y="4070238"/>
            <a:ext cx="5481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1. 1</a:t>
            </a:r>
            <a:r>
              <a:rPr lang="ko-KR" altLang="en-US" dirty="0" smtClean="0"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인 </a:t>
            </a:r>
            <a:r>
              <a:rPr lang="en-US" altLang="ko-KR" dirty="0" smtClean="0"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2</a:t>
            </a:r>
            <a:r>
              <a:rPr lang="ko-KR" altLang="en-US" dirty="0" smtClean="0"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인 </a:t>
            </a:r>
            <a:r>
              <a:rPr lang="en-US" altLang="ko-KR" dirty="0" smtClean="0"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4</a:t>
            </a:r>
            <a:r>
              <a:rPr lang="ko-KR" altLang="en-US" dirty="0" smtClean="0"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인 테이블의 선택지 존재</a:t>
            </a:r>
            <a:endParaRPr lang="en-US" altLang="ko-KR" dirty="0" smtClean="0"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ko-KR" altLang="en-US" dirty="0" smtClean="0"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고객에게 시간대 별 잔여 테이블을 알려주기 때문에 </a:t>
            </a:r>
            <a:endParaRPr lang="en-US" altLang="ko-KR" dirty="0" smtClean="0"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ko-KR" altLang="en-US" dirty="0" smtClean="0"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좌석 배치가 바뀌어도 유동적으로 변경 가능</a:t>
            </a:r>
            <a:endParaRPr lang="en-US" altLang="ko-KR" dirty="0" smtClean="0">
              <a:solidFill>
                <a:srgbClr val="FD4B6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0" name="오른쪽 화살표 39"/>
          <p:cNvSpPr/>
          <p:nvPr/>
        </p:nvSpPr>
        <p:spPr>
          <a:xfrm rot="1644961">
            <a:off x="3443841" y="4088670"/>
            <a:ext cx="470280" cy="344460"/>
          </a:xfrm>
          <a:prstGeom prst="rightArrow">
            <a:avLst>
              <a:gd name="adj1" fmla="val 50000"/>
              <a:gd name="adj2" fmla="val 66187"/>
            </a:avLst>
          </a:prstGeom>
          <a:solidFill>
            <a:schemeClr val="bg1"/>
          </a:solidFill>
          <a:ln w="38100">
            <a:solidFill>
              <a:srgbClr val="FD4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698" y="513547"/>
            <a:ext cx="7418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en-US" altLang="ko-KR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3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4B6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중간 발표 피드백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자영업자 인터뷰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0EB58B-2A19-4D0C-AD65-DED9373821BF}"/>
              </a:ext>
            </a:extLst>
          </p:cNvPr>
          <p:cNvSpPr/>
          <p:nvPr/>
        </p:nvSpPr>
        <p:spPr>
          <a:xfrm>
            <a:off x="0" y="1340768"/>
            <a:ext cx="6084168" cy="7539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L" panose="02020503020101020101" pitchFamily="18" charset="-127"/>
              <a:ea typeface="서울남산 장체BL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11450" y="4073161"/>
            <a:ext cx="2407125" cy="2784839"/>
            <a:chOff x="430365" y="3917087"/>
            <a:chExt cx="2407125" cy="278483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6300" r="77425" b="79001"/>
            <a:stretch/>
          </p:blipFill>
          <p:spPr>
            <a:xfrm>
              <a:off x="430365" y="3917087"/>
              <a:ext cx="2407125" cy="2592288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CA0646B-A6C7-400A-B382-F181BBD321DF}"/>
                </a:ext>
              </a:extLst>
            </p:cNvPr>
            <p:cNvSpPr/>
            <p:nvPr/>
          </p:nvSpPr>
          <p:spPr>
            <a:xfrm>
              <a:off x="755576" y="6301816"/>
              <a:ext cx="14975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자영업자 </a:t>
              </a:r>
              <a:r>
                <a: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A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691680" y="1597646"/>
            <a:ext cx="6767896" cy="2523558"/>
            <a:chOff x="1691680" y="1597646"/>
            <a:chExt cx="6767896" cy="2523558"/>
          </a:xfrm>
        </p:grpSpPr>
        <p:sp>
          <p:nvSpPr>
            <p:cNvPr id="19" name="TextBox 18"/>
            <p:cNvSpPr txBox="1"/>
            <p:nvPr/>
          </p:nvSpPr>
          <p:spPr>
            <a:xfrm>
              <a:off x="2267744" y="2260261"/>
              <a:ext cx="53912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타임세일 기능은 매출 향상에 도움이 될 것 같음</a:t>
              </a:r>
              <a:endPara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앱에서 미리 설정해줘야 하는 것이 많음 </a:t>
              </a:r>
              <a:endParaRPr lang="en-US" altLang="ko-KR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(</a:t>
              </a:r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매일 하루 전 재고 올리려면 불편함</a:t>
              </a:r>
              <a:r>
                <a:rPr lang="en-US" altLang="ko-KR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)</a:t>
              </a:r>
            </a:p>
          </p:txBody>
        </p:sp>
        <p:sp>
          <p:nvSpPr>
            <p:cNvPr id="4" name="타원형 설명선 3"/>
            <p:cNvSpPr/>
            <p:nvPr/>
          </p:nvSpPr>
          <p:spPr>
            <a:xfrm>
              <a:off x="1691680" y="1597646"/>
              <a:ext cx="6767896" cy="2523558"/>
            </a:xfrm>
            <a:prstGeom prst="wedgeEllipseCallout">
              <a:avLst>
                <a:gd name="adj1" fmla="val -16048"/>
                <a:gd name="adj2" fmla="val 61214"/>
              </a:avLst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0230"/>
            <a:ext cx="507439" cy="5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9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1287</TotalTime>
  <Words>962</Words>
  <Application>Microsoft Office PowerPoint</Application>
  <PresentationFormat>화면 슬라이드 쇼(4:3)</PresentationFormat>
  <Paragraphs>226</Paragraphs>
  <Slides>34</Slides>
  <Notes>34</Notes>
  <HiddenSlides>0</HiddenSlides>
  <MMClips>7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Calibri Light</vt:lpstr>
      <vt:lpstr>Wingdings</vt:lpstr>
      <vt:lpstr>Calibri</vt:lpstr>
      <vt:lpstr>08서울남산체 B</vt:lpstr>
      <vt:lpstr>서울남산 장체BL</vt:lpstr>
      <vt:lpstr>나눔고딕 ExtraBold</vt:lpstr>
      <vt:lpstr>맑은 고딕</vt:lpstr>
      <vt:lpstr>08서울남산체 EB</vt:lpstr>
      <vt:lpstr>08서울한강체 M</vt:lpstr>
      <vt:lpstr>나눔스퀘어_ac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송혜진</dc:creator>
  <cp:lastModifiedBy>in hye</cp:lastModifiedBy>
  <cp:revision>86</cp:revision>
  <dcterms:created xsi:type="dcterms:W3CDTF">2016-04-02T13:07:11Z</dcterms:created>
  <dcterms:modified xsi:type="dcterms:W3CDTF">2019-11-22T13:30:21Z</dcterms:modified>
</cp:coreProperties>
</file>